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8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9" d="100"/>
          <a:sy n="59" d="100"/>
        </p:scale>
        <p:origin x="2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AE20F-E95D-4B39-8C97-79DCC3C4A220}" type="datetimeFigureOut">
              <a:rPr lang="en-ZA" smtClean="0"/>
              <a:t>2019/08/23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73F47-C606-4B41-BFC7-3E52844FF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29579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AE20F-E95D-4B39-8C97-79DCC3C4A220}" type="datetimeFigureOut">
              <a:rPr lang="en-ZA" smtClean="0"/>
              <a:t>2019/08/23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73F47-C606-4B41-BFC7-3E52844FF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5516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AE20F-E95D-4B39-8C97-79DCC3C4A220}" type="datetimeFigureOut">
              <a:rPr lang="en-ZA" smtClean="0"/>
              <a:t>2019/08/23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73F47-C606-4B41-BFC7-3E52844FF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47783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AE20F-E95D-4B39-8C97-79DCC3C4A220}" type="datetimeFigureOut">
              <a:rPr lang="en-ZA" smtClean="0"/>
              <a:t>2019/08/23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73F47-C606-4B41-BFC7-3E52844FF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07269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AE20F-E95D-4B39-8C97-79DCC3C4A220}" type="datetimeFigureOut">
              <a:rPr lang="en-ZA" smtClean="0"/>
              <a:t>2019/08/23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73F47-C606-4B41-BFC7-3E52844FF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66621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AE20F-E95D-4B39-8C97-79DCC3C4A220}" type="datetimeFigureOut">
              <a:rPr lang="en-ZA" smtClean="0"/>
              <a:t>2019/08/23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73F47-C606-4B41-BFC7-3E52844FF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40596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AE20F-E95D-4B39-8C97-79DCC3C4A220}" type="datetimeFigureOut">
              <a:rPr lang="en-ZA" smtClean="0"/>
              <a:t>2019/08/23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73F47-C606-4B41-BFC7-3E52844FF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56675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AE20F-E95D-4B39-8C97-79DCC3C4A220}" type="datetimeFigureOut">
              <a:rPr lang="en-ZA" smtClean="0"/>
              <a:t>2019/08/23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73F47-C606-4B41-BFC7-3E52844FF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25226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AE20F-E95D-4B39-8C97-79DCC3C4A220}" type="datetimeFigureOut">
              <a:rPr lang="en-ZA" smtClean="0"/>
              <a:t>2019/08/23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73F47-C606-4B41-BFC7-3E52844FF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6150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AE20F-E95D-4B39-8C97-79DCC3C4A220}" type="datetimeFigureOut">
              <a:rPr lang="en-ZA" smtClean="0"/>
              <a:t>2019/08/23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73F47-C606-4B41-BFC7-3E52844FF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45362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AE20F-E95D-4B39-8C97-79DCC3C4A220}" type="datetimeFigureOut">
              <a:rPr lang="en-ZA" smtClean="0"/>
              <a:t>2019/08/23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73F47-C606-4B41-BFC7-3E52844FF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17298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AE20F-E95D-4B39-8C97-79DCC3C4A220}" type="datetimeFigureOut">
              <a:rPr lang="en-ZA" smtClean="0"/>
              <a:t>2019/08/23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073F47-C606-4B41-BFC7-3E52844FF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3122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6E346-1324-4542-B6E4-CFB8FCAD71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31965"/>
            <a:ext cx="9144000" cy="2387600"/>
          </a:xfrm>
        </p:spPr>
        <p:txBody>
          <a:bodyPr/>
          <a:lstStyle/>
          <a:p>
            <a:r>
              <a:rPr lang="en-ZA" dirty="0"/>
              <a:t>Lesson 6: </a:t>
            </a:r>
            <a:br>
              <a:rPr lang="en-ZA" dirty="0"/>
            </a:br>
            <a:r>
              <a:rPr lang="en-ZA" dirty="0"/>
              <a:t>Quantum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E6D0A6-562E-4FF2-B40C-FF4DD443ED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11890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CDD01-2B0B-40A2-BF22-40AC89758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742" y="2206341"/>
            <a:ext cx="6382657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Avenir Next Cyr W04 Light" panose="020B0403020202020204" pitchFamily="34" charset="0"/>
              </a:rPr>
              <a:t>Quantum computers are very new, and will never replace classical computers.</a:t>
            </a:r>
          </a:p>
          <a:p>
            <a:pPr marL="0" indent="0">
              <a:buNone/>
            </a:pPr>
            <a:endParaRPr lang="en-US" sz="2000" dirty="0">
              <a:latin typeface="Avenir Next Cyr W04 Light" panose="020B0403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venir Next Cyr W04 Light" panose="020B0403020202020204" pitchFamily="34" charset="0"/>
              </a:rPr>
              <a:t>They are not very powerful at the moment but will one day help with things like medicine (its teeny tiny) and cyber security</a:t>
            </a:r>
          </a:p>
          <a:p>
            <a:pPr marL="0" indent="0">
              <a:buNone/>
            </a:pPr>
            <a:endParaRPr lang="en-US" sz="2000" dirty="0">
              <a:latin typeface="Avenir Next Cyr W04 Light" panose="020B0403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venir Next Cyr W04 Light" panose="020B0403020202020204" pitchFamily="34" charset="0"/>
              </a:rPr>
              <a:t>In 2018 there were only 11 quantum computers in the world, but you can code one and play with one.</a:t>
            </a:r>
          </a:p>
          <a:p>
            <a:pPr marL="0" indent="0">
              <a:buNone/>
            </a:pPr>
            <a:endParaRPr lang="en-US" sz="2000" dirty="0">
              <a:latin typeface="Avenir Next Cyr W04 Light" panose="020B0403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venir Next Cyr W04 Light" panose="020B0403020202020204" pitchFamily="34" charset="0"/>
            </a:endParaRP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C6A2225-94AF-4BC4-98F4-77746E7B1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5108" y="1"/>
            <a:ext cx="4666892" cy="3612937"/>
          </a:xfrm>
          <a:custGeom>
            <a:avLst/>
            <a:gdLst>
              <a:gd name="connsiteX0" fmla="*/ 192227 w 4666892"/>
              <a:gd name="connsiteY0" fmla="*/ 0 h 3612937"/>
              <a:gd name="connsiteX1" fmla="*/ 4666892 w 4666892"/>
              <a:gd name="connsiteY1" fmla="*/ 0 h 3612937"/>
              <a:gd name="connsiteX2" fmla="*/ 4666892 w 4666892"/>
              <a:gd name="connsiteY2" fmla="*/ 2643684 h 3612937"/>
              <a:gd name="connsiteX3" fmla="*/ 4657487 w 4666892"/>
              <a:gd name="connsiteY3" fmla="*/ 2656262 h 3612937"/>
              <a:gd name="connsiteX4" fmla="*/ 2628900 w 4666892"/>
              <a:gd name="connsiteY4" fmla="*/ 3612937 h 3612937"/>
              <a:gd name="connsiteX5" fmla="*/ 0 w 4666892"/>
              <a:gd name="connsiteY5" fmla="*/ 984037 h 3612937"/>
              <a:gd name="connsiteX6" fmla="*/ 118190 w 4666892"/>
              <a:gd name="connsiteY6" fmla="*/ 202283 h 361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6892" h="3612937">
                <a:moveTo>
                  <a:pt x="192227" y="0"/>
                </a:moveTo>
                <a:lnTo>
                  <a:pt x="4666892" y="0"/>
                </a:lnTo>
                <a:lnTo>
                  <a:pt x="4666892" y="2643684"/>
                </a:lnTo>
                <a:lnTo>
                  <a:pt x="4657487" y="2656262"/>
                </a:lnTo>
                <a:cubicBezTo>
                  <a:pt x="4175308" y="3240527"/>
                  <a:pt x="3445594" y="3612937"/>
                  <a:pt x="2628900" y="3612937"/>
                </a:cubicBezTo>
                <a:cubicBezTo>
                  <a:pt x="1176999" y="3612937"/>
                  <a:pt x="0" y="2435938"/>
                  <a:pt x="0" y="984037"/>
                </a:cubicBezTo>
                <a:cubicBezTo>
                  <a:pt x="0" y="711806"/>
                  <a:pt x="41379" y="449239"/>
                  <a:pt x="118190" y="2022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218" name="Picture 2" descr="Image result for cyber security svg">
            <a:extLst>
              <a:ext uri="{FF2B5EF4-FFF2-40B4-BE49-F238E27FC236}">
                <a16:creationId xmlns:a16="http://schemas.microsoft.com/office/drawing/2014/main" id="{52ACB51C-2BDB-4D6A-B689-15528DC3D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5" r="11850" b="1"/>
          <a:stretch/>
        </p:blipFill>
        <p:spPr bwMode="auto">
          <a:xfrm>
            <a:off x="7689829" y="10"/>
            <a:ext cx="4502173" cy="3448209"/>
          </a:xfrm>
          <a:custGeom>
            <a:avLst/>
            <a:gdLst>
              <a:gd name="connsiteX0" fmla="*/ 205627 w 4502173"/>
              <a:gd name="connsiteY0" fmla="*/ 0 h 3448219"/>
              <a:gd name="connsiteX1" fmla="*/ 4502173 w 4502173"/>
              <a:gd name="connsiteY1" fmla="*/ 0 h 3448219"/>
              <a:gd name="connsiteX2" fmla="*/ 4502173 w 4502173"/>
              <a:gd name="connsiteY2" fmla="*/ 2368934 h 3448219"/>
              <a:gd name="connsiteX3" fmla="*/ 4365663 w 4502173"/>
              <a:gd name="connsiteY3" fmla="*/ 2551486 h 3448219"/>
              <a:gd name="connsiteX4" fmla="*/ 2464181 w 4502173"/>
              <a:gd name="connsiteY4" fmla="*/ 3448219 h 3448219"/>
              <a:gd name="connsiteX5" fmla="*/ 0 w 4502173"/>
              <a:gd name="connsiteY5" fmla="*/ 984038 h 3448219"/>
              <a:gd name="connsiteX6" fmla="*/ 193648 w 4502173"/>
              <a:gd name="connsiteY6" fmla="*/ 24867 h 3448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73" h="3448219">
                <a:moveTo>
                  <a:pt x="205627" y="0"/>
                </a:moveTo>
                <a:lnTo>
                  <a:pt x="4502173" y="0"/>
                </a:lnTo>
                <a:lnTo>
                  <a:pt x="4502173" y="2368934"/>
                </a:lnTo>
                <a:lnTo>
                  <a:pt x="4365663" y="2551486"/>
                </a:lnTo>
                <a:cubicBezTo>
                  <a:pt x="3913696" y="3099144"/>
                  <a:pt x="3229704" y="3448219"/>
                  <a:pt x="2464181" y="3448219"/>
                </a:cubicBezTo>
                <a:cubicBezTo>
                  <a:pt x="1103251" y="3448219"/>
                  <a:pt x="0" y="2344968"/>
                  <a:pt x="0" y="984038"/>
                </a:cubicBezTo>
                <a:cubicBezTo>
                  <a:pt x="0" y="643806"/>
                  <a:pt x="68954" y="319678"/>
                  <a:pt x="193648" y="2486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648F5915-2CE1-4F74-88C5-D4366893D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4737" y="3918051"/>
            <a:ext cx="3587263" cy="2939948"/>
          </a:xfrm>
          <a:custGeom>
            <a:avLst/>
            <a:gdLst>
              <a:gd name="connsiteX0" fmla="*/ 2070613 w 3587263"/>
              <a:gd name="connsiteY0" fmla="*/ 0 h 2939948"/>
              <a:gd name="connsiteX1" fmla="*/ 3534758 w 3587263"/>
              <a:gd name="connsiteY1" fmla="*/ 606469 h 2939948"/>
              <a:gd name="connsiteX2" fmla="*/ 3587263 w 3587263"/>
              <a:gd name="connsiteY2" fmla="*/ 664240 h 2939948"/>
              <a:gd name="connsiteX3" fmla="*/ 3587263 w 3587263"/>
              <a:gd name="connsiteY3" fmla="*/ 2939948 h 2939948"/>
              <a:gd name="connsiteX4" fmla="*/ 193241 w 3587263"/>
              <a:gd name="connsiteY4" fmla="*/ 2939948 h 2939948"/>
              <a:gd name="connsiteX5" fmla="*/ 162719 w 3587263"/>
              <a:gd name="connsiteY5" fmla="*/ 2876589 h 2939948"/>
              <a:gd name="connsiteX6" fmla="*/ 0 w 3587263"/>
              <a:gd name="connsiteY6" fmla="*/ 2070613 h 2939948"/>
              <a:gd name="connsiteX7" fmla="*/ 2070613 w 3587263"/>
              <a:gd name="connsiteY7" fmla="*/ 0 h 2939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7263" h="2939948">
                <a:moveTo>
                  <a:pt x="2070613" y="0"/>
                </a:moveTo>
                <a:cubicBezTo>
                  <a:pt x="2642397" y="0"/>
                  <a:pt x="3160050" y="231761"/>
                  <a:pt x="3534758" y="606469"/>
                </a:cubicBezTo>
                <a:lnTo>
                  <a:pt x="3587263" y="664240"/>
                </a:lnTo>
                <a:lnTo>
                  <a:pt x="3587263" y="2939948"/>
                </a:lnTo>
                <a:lnTo>
                  <a:pt x="193241" y="2939948"/>
                </a:lnTo>
                <a:lnTo>
                  <a:pt x="162719" y="2876589"/>
                </a:lnTo>
                <a:cubicBezTo>
                  <a:pt x="57940" y="2628865"/>
                  <a:pt x="0" y="2356505"/>
                  <a:pt x="0" y="2070613"/>
                </a:cubicBezTo>
                <a:cubicBezTo>
                  <a:pt x="0" y="927045"/>
                  <a:pt x="927045" y="0"/>
                  <a:pt x="2070613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220" name="Picture 4" descr="Image result for medicine svg">
            <a:extLst>
              <a:ext uri="{FF2B5EF4-FFF2-40B4-BE49-F238E27FC236}">
                <a16:creationId xmlns:a16="http://schemas.microsoft.com/office/drawing/2014/main" id="{AC8C7363-3986-4C48-91B9-1EAA846B01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8910"/>
          <a:stretch/>
        </p:blipFill>
        <p:spPr bwMode="auto">
          <a:xfrm>
            <a:off x="8768827" y="4082141"/>
            <a:ext cx="3423175" cy="2775859"/>
          </a:xfrm>
          <a:custGeom>
            <a:avLst/>
            <a:gdLst>
              <a:gd name="connsiteX0" fmla="*/ 1906524 w 3423175"/>
              <a:gd name="connsiteY0" fmla="*/ 0 h 2775859"/>
              <a:gd name="connsiteX1" fmla="*/ 3377691 w 3423175"/>
              <a:gd name="connsiteY1" fmla="*/ 693798 h 2775859"/>
              <a:gd name="connsiteX2" fmla="*/ 3423175 w 3423175"/>
              <a:gd name="connsiteY2" fmla="*/ 754624 h 2775859"/>
              <a:gd name="connsiteX3" fmla="*/ 3423175 w 3423175"/>
              <a:gd name="connsiteY3" fmla="*/ 2775859 h 2775859"/>
              <a:gd name="connsiteX4" fmla="*/ 211114 w 3423175"/>
              <a:gd name="connsiteY4" fmla="*/ 2775859 h 2775859"/>
              <a:gd name="connsiteX5" fmla="*/ 149824 w 3423175"/>
              <a:gd name="connsiteY5" fmla="*/ 2648629 h 2775859"/>
              <a:gd name="connsiteX6" fmla="*/ 0 w 3423175"/>
              <a:gd name="connsiteY6" fmla="*/ 1906524 h 2775859"/>
              <a:gd name="connsiteX7" fmla="*/ 1906524 w 3423175"/>
              <a:gd name="connsiteY7" fmla="*/ 0 h 277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74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6E346-1324-4542-B6E4-CFB8FCAD71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E6D0A6-562E-4FF2-B40C-FF4DD443ED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2050" name="Picture 2" descr="Image result for apple falling from a tree newton">
            <a:extLst>
              <a:ext uri="{FF2B5EF4-FFF2-40B4-BE49-F238E27FC236}">
                <a16:creationId xmlns:a16="http://schemas.microsoft.com/office/drawing/2014/main" id="{4552D3C9-72F4-4A58-A649-6A157686F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C1917A-8C81-4FA1-84A5-F67A408B4FF6}"/>
              </a:ext>
            </a:extLst>
          </p:cNvPr>
          <p:cNvSpPr txBox="1"/>
          <p:nvPr/>
        </p:nvSpPr>
        <p:spPr>
          <a:xfrm>
            <a:off x="3889973" y="1963300"/>
            <a:ext cx="49703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ZA" sz="5400" dirty="0">
                <a:solidFill>
                  <a:schemeClr val="bg1"/>
                </a:solidFill>
                <a:latin typeface="Avenir Next Cyr W04 Light" panose="020B0403020202020204" pitchFamily="34" charset="0"/>
              </a:rPr>
              <a:t>In the world we have classical physics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22F731-0CEF-4453-8A38-8F76068FB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452" y="1080300"/>
            <a:ext cx="2772548" cy="19933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E1998A-8A8A-4B7F-B535-795FF50B5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8969" y="2068913"/>
            <a:ext cx="2772547" cy="1487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00342A-CF9B-450E-9141-5336AAA4B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54932" flipH="1">
            <a:off x="8295990" y="5537108"/>
            <a:ext cx="1834837" cy="9841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0C0CAC-DA75-4085-8A0B-44C93F75691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726" y="2728355"/>
            <a:ext cx="536418" cy="53641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B8AA932-DB5F-467A-BDFA-35DB0C5193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605257">
            <a:off x="9176967" y="3938486"/>
            <a:ext cx="2615250" cy="260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57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F32FF-DE6D-41EE-B577-6E23509FB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276E3-FD5B-4024-AE45-F5D464DC7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4" name="Picture 6" descr="Image result for are light particles smaller than electrons?">
            <a:extLst>
              <a:ext uri="{FF2B5EF4-FFF2-40B4-BE49-F238E27FC236}">
                <a16:creationId xmlns:a16="http://schemas.microsoft.com/office/drawing/2014/main" id="{D74EFB17-96D0-42B0-AA13-BFBC8EE06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797" y="2285608"/>
            <a:ext cx="9006405" cy="228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286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8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quantum physics">
            <a:extLst>
              <a:ext uri="{FF2B5EF4-FFF2-40B4-BE49-F238E27FC236}">
                <a16:creationId xmlns:a16="http://schemas.microsoft.com/office/drawing/2014/main" id="{F29DEA13-35EA-4F9A-8A47-C25DFF804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E99BF7-E1B7-4834-950F-CB1592305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4189" y="-394636"/>
            <a:ext cx="17967158" cy="80852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5FE586-F61D-4E50-82C2-51781C710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0553C-3609-4CB1-8C3A-FA9567550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1248836"/>
            <a:ext cx="9313244" cy="3025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ZA" sz="3600" dirty="0">
                <a:solidFill>
                  <a:schemeClr val="bg1"/>
                </a:solidFill>
                <a:latin typeface="Avenir Next Cyr W04 Light" panose="020B0403020202020204" pitchFamily="34" charset="0"/>
              </a:rPr>
              <a:t>The teeny tiny world does not play by the same rules</a:t>
            </a:r>
          </a:p>
        </p:txBody>
      </p:sp>
    </p:spTree>
    <p:extLst>
      <p:ext uri="{BB962C8B-B14F-4D97-AF65-F5344CB8AC3E}">
        <p14:creationId xmlns:p14="http://schemas.microsoft.com/office/powerpoint/2010/main" val="286947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8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BCA2B-4738-421E-A453-C76B7C17A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EDCE5A-5F97-4589-B785-5F3C561F0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758" y="2338662"/>
            <a:ext cx="3634420" cy="204267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EC65EA-CBEE-424E-B0CD-B95EE6B53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758" y="4381341"/>
            <a:ext cx="3634420" cy="20443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72765B-1C02-4F60-96CD-E64628611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757" y="296845"/>
            <a:ext cx="3634421" cy="203931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0DAE912-28BF-4521-8CFF-0C059885C924}"/>
              </a:ext>
            </a:extLst>
          </p:cNvPr>
          <p:cNvSpPr txBox="1">
            <a:spLocks/>
          </p:cNvSpPr>
          <p:nvPr/>
        </p:nvSpPr>
        <p:spPr>
          <a:xfrm>
            <a:off x="548640" y="1248836"/>
            <a:ext cx="9313244" cy="3025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ZA" sz="3600" dirty="0">
                <a:solidFill>
                  <a:schemeClr val="bg1"/>
                </a:solidFill>
                <a:latin typeface="Avenir Next Cyr W04 Light" panose="020B0403020202020204" pitchFamily="34" charset="0"/>
              </a:rPr>
              <a:t>The teeny tiny world is a spooky place where weird things happen</a:t>
            </a:r>
          </a:p>
        </p:txBody>
      </p:sp>
    </p:spTree>
    <p:extLst>
      <p:ext uri="{BB962C8B-B14F-4D97-AF65-F5344CB8AC3E}">
        <p14:creationId xmlns:p14="http://schemas.microsoft.com/office/powerpoint/2010/main" val="258602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7D5C6-1EB1-4559-A4A4-7DCF2D341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544" y="1584710"/>
            <a:ext cx="3688580" cy="368858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can this be?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0A7F97D-4DE6-4FB6-80A4-D4A7985FA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3868" y="1443035"/>
            <a:ext cx="3971932" cy="3971930"/>
          </a:xfrm>
          <a:prstGeom prst="ellipse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Image result for confused face">
            <a:extLst>
              <a:ext uri="{FF2B5EF4-FFF2-40B4-BE49-F238E27FC236}">
                <a16:creationId xmlns:a16="http://schemas.microsoft.com/office/drawing/2014/main" id="{A8E142B1-A84B-4713-9DA0-89F928E464D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7131" y="1122807"/>
            <a:ext cx="4297680" cy="429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E7A39D67-7659-49EA-BC36-E6443DCF1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5631" y="885063"/>
            <a:ext cx="5440680" cy="477316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981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FF955-7FD3-43F8-9890-7B844DD77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925" y="251951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ZA" dirty="0"/>
              <a:t>The same way ant physics is different to elephant physics because they are so much smaller</a:t>
            </a:r>
          </a:p>
        </p:txBody>
      </p:sp>
      <p:pic>
        <p:nvPicPr>
          <p:cNvPr id="4098" name="Picture 2" descr="Image result for ant elephant svg">
            <a:extLst>
              <a:ext uri="{FF2B5EF4-FFF2-40B4-BE49-F238E27FC236}">
                <a16:creationId xmlns:a16="http://schemas.microsoft.com/office/drawing/2014/main" id="{0D74B934-EE34-48D9-8D07-D91265D2EA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01160" flipV="1">
            <a:off x="8198823" y="5350652"/>
            <a:ext cx="1331879" cy="101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ant elephant svg">
            <a:extLst>
              <a:ext uri="{FF2B5EF4-FFF2-40B4-BE49-F238E27FC236}">
                <a16:creationId xmlns:a16="http://schemas.microsoft.com/office/drawing/2014/main" id="{08957C26-D68A-442D-AD15-C6F58F90F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00992">
            <a:off x="1934786" y="3887472"/>
            <a:ext cx="3287419" cy="246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ant elephant svg">
            <a:extLst>
              <a:ext uri="{FF2B5EF4-FFF2-40B4-BE49-F238E27FC236}">
                <a16:creationId xmlns:a16="http://schemas.microsoft.com/office/drawing/2014/main" id="{E2A38409-F48C-4217-99B2-D6D67A341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930074" flipV="1">
            <a:off x="2345976" y="1872479"/>
            <a:ext cx="3125647" cy="170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ant elephant svg">
            <a:extLst>
              <a:ext uri="{FF2B5EF4-FFF2-40B4-BE49-F238E27FC236}">
                <a16:creationId xmlns:a16="http://schemas.microsoft.com/office/drawing/2014/main" id="{8D21D641-14BD-4ABB-A3F8-3475DE6743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53"/>
          <a:stretch/>
        </p:blipFill>
        <p:spPr bwMode="auto">
          <a:xfrm rot="19962844">
            <a:off x="1476403" y="1930718"/>
            <a:ext cx="1761212" cy="234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ant elephant svg">
            <a:extLst>
              <a:ext uri="{FF2B5EF4-FFF2-40B4-BE49-F238E27FC236}">
                <a16:creationId xmlns:a16="http://schemas.microsoft.com/office/drawing/2014/main" id="{BF79725D-2C04-4D40-809A-56A0BF9FC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01160" flipV="1">
            <a:off x="8949209" y="4241813"/>
            <a:ext cx="1331879" cy="101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ant elephant svg">
            <a:extLst>
              <a:ext uri="{FF2B5EF4-FFF2-40B4-BE49-F238E27FC236}">
                <a16:creationId xmlns:a16="http://schemas.microsoft.com/office/drawing/2014/main" id="{0E55810A-24A4-4AC6-AEA4-C2D736163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13899" flipV="1">
            <a:off x="8344100" y="4083065"/>
            <a:ext cx="1331879" cy="101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ant elephant svg">
            <a:extLst>
              <a:ext uri="{FF2B5EF4-FFF2-40B4-BE49-F238E27FC236}">
                <a16:creationId xmlns:a16="http://schemas.microsoft.com/office/drawing/2014/main" id="{711FF73D-B123-4BC2-A697-DFC7D059E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01160" flipV="1">
            <a:off x="8830127" y="3516266"/>
            <a:ext cx="1331879" cy="101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ant elephant svg">
            <a:extLst>
              <a:ext uri="{FF2B5EF4-FFF2-40B4-BE49-F238E27FC236}">
                <a16:creationId xmlns:a16="http://schemas.microsoft.com/office/drawing/2014/main" id="{1DAE6656-CDC2-49B5-9433-9E633DC4B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01160" flipV="1">
            <a:off x="9324404" y="4272364"/>
            <a:ext cx="1331879" cy="101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ant elephant svg">
            <a:extLst>
              <a:ext uri="{FF2B5EF4-FFF2-40B4-BE49-F238E27FC236}">
                <a16:creationId xmlns:a16="http://schemas.microsoft.com/office/drawing/2014/main" id="{47BA9DF3-4EA6-4E9E-B3BF-D196522BA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92146" flipV="1">
            <a:off x="7882888" y="3959250"/>
            <a:ext cx="1331879" cy="101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ant elephant svg">
            <a:extLst>
              <a:ext uri="{FF2B5EF4-FFF2-40B4-BE49-F238E27FC236}">
                <a16:creationId xmlns:a16="http://schemas.microsoft.com/office/drawing/2014/main" id="{266FE45A-26CB-4658-935E-CEC7A30EC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01160" flipV="1">
            <a:off x="8607087" y="3165460"/>
            <a:ext cx="1331879" cy="101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ant elephant svg">
            <a:extLst>
              <a:ext uri="{FF2B5EF4-FFF2-40B4-BE49-F238E27FC236}">
                <a16:creationId xmlns:a16="http://schemas.microsoft.com/office/drawing/2014/main" id="{AB6DD88F-967C-4B98-8789-ED630D56D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3206" flipV="1">
            <a:off x="9490959" y="3178033"/>
            <a:ext cx="1331879" cy="101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ant elephant svg">
            <a:extLst>
              <a:ext uri="{FF2B5EF4-FFF2-40B4-BE49-F238E27FC236}">
                <a16:creationId xmlns:a16="http://schemas.microsoft.com/office/drawing/2014/main" id="{EA011929-FF5C-4291-8F33-F5D8692BB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01160" flipV="1">
            <a:off x="9333508" y="2468660"/>
            <a:ext cx="1331879" cy="101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ant elephant svg">
            <a:extLst>
              <a:ext uri="{FF2B5EF4-FFF2-40B4-BE49-F238E27FC236}">
                <a16:creationId xmlns:a16="http://schemas.microsoft.com/office/drawing/2014/main" id="{7B77F57E-EF23-4A51-863A-58209F6A0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80450" flipV="1">
            <a:off x="7945151" y="3182064"/>
            <a:ext cx="1331879" cy="101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ant elephant svg">
            <a:extLst>
              <a:ext uri="{FF2B5EF4-FFF2-40B4-BE49-F238E27FC236}">
                <a16:creationId xmlns:a16="http://schemas.microsoft.com/office/drawing/2014/main" id="{75CE4CB5-76CE-4A50-9227-2CC0F1306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01160" flipV="1">
            <a:off x="8509867" y="2582831"/>
            <a:ext cx="1331879" cy="101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mage result for ant elephant svg">
            <a:extLst>
              <a:ext uri="{FF2B5EF4-FFF2-40B4-BE49-F238E27FC236}">
                <a16:creationId xmlns:a16="http://schemas.microsoft.com/office/drawing/2014/main" id="{E8B59C58-653C-4A42-810C-667EF6124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01160">
            <a:off x="8194645" y="2196328"/>
            <a:ext cx="1331879" cy="101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ant elephant svg">
            <a:extLst>
              <a:ext uri="{FF2B5EF4-FFF2-40B4-BE49-F238E27FC236}">
                <a16:creationId xmlns:a16="http://schemas.microsoft.com/office/drawing/2014/main" id="{1F120230-D93D-4A1A-BC4C-A15EEC837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10310" flipV="1">
            <a:off x="8987929" y="2004519"/>
            <a:ext cx="1331879" cy="101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ant elephant svg">
            <a:extLst>
              <a:ext uri="{FF2B5EF4-FFF2-40B4-BE49-F238E27FC236}">
                <a16:creationId xmlns:a16="http://schemas.microsoft.com/office/drawing/2014/main" id="{A426FB99-69D5-4D17-847D-E7708337A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10310" flipV="1">
            <a:off x="9238715" y="3439991"/>
            <a:ext cx="1331879" cy="101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 result for ant elephant svg">
            <a:extLst>
              <a:ext uri="{FF2B5EF4-FFF2-40B4-BE49-F238E27FC236}">
                <a16:creationId xmlns:a16="http://schemas.microsoft.com/office/drawing/2014/main" id="{27F31B9F-6FE9-4BB5-BFFB-4B42BBF64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56081" flipV="1">
            <a:off x="9639146" y="3457461"/>
            <a:ext cx="1331879" cy="101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ant elephant svg">
            <a:extLst>
              <a:ext uri="{FF2B5EF4-FFF2-40B4-BE49-F238E27FC236}">
                <a16:creationId xmlns:a16="http://schemas.microsoft.com/office/drawing/2014/main" id="{5B344115-427D-4EB3-B87D-F10073EC3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10310" flipV="1">
            <a:off x="9772881" y="2479058"/>
            <a:ext cx="1331879" cy="101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mage result for ant elephant svg">
            <a:extLst>
              <a:ext uri="{FF2B5EF4-FFF2-40B4-BE49-F238E27FC236}">
                <a16:creationId xmlns:a16="http://schemas.microsoft.com/office/drawing/2014/main" id="{7C58558D-4845-44D7-8EFE-B0FF09CEA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10310" flipV="1">
            <a:off x="9421015" y="1484974"/>
            <a:ext cx="1331879" cy="101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Image result for ant elephant svg">
            <a:extLst>
              <a:ext uri="{FF2B5EF4-FFF2-40B4-BE49-F238E27FC236}">
                <a16:creationId xmlns:a16="http://schemas.microsoft.com/office/drawing/2014/main" id="{0461141A-756B-4AD9-957B-1D856732E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10310" flipV="1">
            <a:off x="7469876" y="2834964"/>
            <a:ext cx="1331879" cy="101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Image result for ant elephant svg">
            <a:extLst>
              <a:ext uri="{FF2B5EF4-FFF2-40B4-BE49-F238E27FC236}">
                <a16:creationId xmlns:a16="http://schemas.microsoft.com/office/drawing/2014/main" id="{FA743D48-5383-4170-85CD-6D65DD318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10310" flipV="1">
            <a:off x="7776544" y="2027135"/>
            <a:ext cx="1331879" cy="101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basket svg">
            <a:extLst>
              <a:ext uri="{FF2B5EF4-FFF2-40B4-BE49-F238E27FC236}">
                <a16:creationId xmlns:a16="http://schemas.microsoft.com/office/drawing/2014/main" id="{BF96921C-09D9-4DAE-BC87-FA66ACF5C4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80"/>
          <a:stretch/>
        </p:blipFill>
        <p:spPr bwMode="auto">
          <a:xfrm>
            <a:off x="2235547" y="3015701"/>
            <a:ext cx="2143125" cy="9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Image result for basket svg">
            <a:extLst>
              <a:ext uri="{FF2B5EF4-FFF2-40B4-BE49-F238E27FC236}">
                <a16:creationId xmlns:a16="http://schemas.microsoft.com/office/drawing/2014/main" id="{4AAAE5C0-CAD7-4D7B-A6DD-3F85E6780D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80"/>
          <a:stretch/>
        </p:blipFill>
        <p:spPr bwMode="auto">
          <a:xfrm>
            <a:off x="8291567" y="4434319"/>
            <a:ext cx="2143125" cy="9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DAE366E3-4D4B-4302-8C50-9FEE3D848662}"/>
              </a:ext>
            </a:extLst>
          </p:cNvPr>
          <p:cNvSpPr txBox="1">
            <a:spLocks/>
          </p:cNvSpPr>
          <p:nvPr/>
        </p:nvSpPr>
        <p:spPr>
          <a:xfrm>
            <a:off x="9310278" y="5728781"/>
            <a:ext cx="2546807" cy="716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sz="2800" dirty="0"/>
              <a:t>Ants also cant die from falling</a:t>
            </a:r>
          </a:p>
        </p:txBody>
      </p:sp>
    </p:spTree>
    <p:extLst>
      <p:ext uri="{BB962C8B-B14F-4D97-AF65-F5344CB8AC3E}">
        <p14:creationId xmlns:p14="http://schemas.microsoft.com/office/powerpoint/2010/main" val="1205119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quantum computer">
            <a:extLst>
              <a:ext uri="{FF2B5EF4-FFF2-40B4-BE49-F238E27FC236}">
                <a16:creationId xmlns:a16="http://schemas.microsoft.com/office/drawing/2014/main" id="{FB3BA55F-AE41-4482-8B5E-C4568CAACF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C58BCD-E203-458C-B899-A14EEC345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Quantum computers follow the rules of tiny world physics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7809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8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8CBBE59-BEE0-46F0-9846-753A6F3A9657}"/>
              </a:ext>
            </a:extLst>
          </p:cNvPr>
          <p:cNvSpPr txBox="1">
            <a:spLocks/>
          </p:cNvSpPr>
          <p:nvPr/>
        </p:nvSpPr>
        <p:spPr>
          <a:xfrm>
            <a:off x="1535204" y="1576355"/>
            <a:ext cx="4005626" cy="3964473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ZA" sz="3200" dirty="0">
              <a:solidFill>
                <a:schemeClr val="bg1"/>
              </a:solidFill>
              <a:latin typeface="Avenir Next Cyr W04 Light" panose="020B0403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EDCE5A-5F97-4589-B785-5F3C561F0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758" y="2338662"/>
            <a:ext cx="3634420" cy="204267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EC65EA-CBEE-424E-B0CD-B95EE6B53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758" y="4381341"/>
            <a:ext cx="3634420" cy="20443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72765B-1C02-4F60-96CD-E64628611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757" y="296845"/>
            <a:ext cx="3634421" cy="203931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0DAE912-28BF-4521-8CFF-0C059885C924}"/>
              </a:ext>
            </a:extLst>
          </p:cNvPr>
          <p:cNvSpPr txBox="1">
            <a:spLocks/>
          </p:cNvSpPr>
          <p:nvPr/>
        </p:nvSpPr>
        <p:spPr>
          <a:xfrm>
            <a:off x="2185361" y="5151025"/>
            <a:ext cx="4614582" cy="1274677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ZA" sz="3600" dirty="0">
              <a:solidFill>
                <a:schemeClr val="bg1"/>
              </a:solidFill>
              <a:latin typeface="Avenir Next Cyr W04 Light" panose="020B0403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ED9FA4A-F2EF-4271-9192-452025BD6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116" y="1717872"/>
            <a:ext cx="3688580" cy="368858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ZA" sz="3200" dirty="0">
                <a:solidFill>
                  <a:schemeClr val="bg1"/>
                </a:solidFill>
                <a:latin typeface="Avenir Next Cyr W04 Light" panose="020B0403020202020204" pitchFamily="34" charset="0"/>
              </a:rPr>
              <a:t>Instead of bits (1, 0)</a:t>
            </a:r>
            <a:br>
              <a:rPr lang="en-ZA" sz="3200" dirty="0">
                <a:solidFill>
                  <a:schemeClr val="bg1"/>
                </a:solidFill>
                <a:latin typeface="Avenir Next Cyr W04 Light" panose="020B0403020202020204" pitchFamily="34" charset="0"/>
              </a:rPr>
            </a:br>
            <a:br>
              <a:rPr lang="en-ZA" sz="3200" dirty="0">
                <a:solidFill>
                  <a:schemeClr val="bg1"/>
                </a:solidFill>
                <a:latin typeface="Avenir Next Cyr W04 Light" panose="020B0403020202020204" pitchFamily="34" charset="0"/>
              </a:rPr>
            </a:br>
            <a:r>
              <a:rPr lang="en-ZA" sz="3200" dirty="0">
                <a:solidFill>
                  <a:schemeClr val="bg1"/>
                </a:solidFill>
                <a:latin typeface="Avenir Next Cyr W04 Light" panose="020B0403020202020204" pitchFamily="34" charset="0"/>
              </a:rPr>
              <a:t>They have qubits </a:t>
            </a:r>
          </a:p>
        </p:txBody>
      </p:sp>
    </p:spTree>
    <p:extLst>
      <p:ext uri="{BB962C8B-B14F-4D97-AF65-F5344CB8AC3E}">
        <p14:creationId xmlns:p14="http://schemas.microsoft.com/office/powerpoint/2010/main" val="95721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</TotalTime>
  <Words>137</Words>
  <Application>Microsoft Office PowerPoint</Application>
  <PresentationFormat>Widescreen</PresentationFormat>
  <Paragraphs>14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Avenir Next Cyr W04 Light</vt:lpstr>
      <vt:lpstr>Calibri</vt:lpstr>
      <vt:lpstr>Calibri Light</vt:lpstr>
      <vt:lpstr>Office Theme</vt:lpstr>
      <vt:lpstr>Lesson 6:  Quantum Computing</vt:lpstr>
      <vt:lpstr>PowerPoint Presentation</vt:lpstr>
      <vt:lpstr>PowerPoint Presentation</vt:lpstr>
      <vt:lpstr>PowerPoint Presentation</vt:lpstr>
      <vt:lpstr>PowerPoint Presentation</vt:lpstr>
      <vt:lpstr>How can this be?</vt:lpstr>
      <vt:lpstr>The same way ant physics is different to elephant physics because they are so much smaller</vt:lpstr>
      <vt:lpstr>Quantum computers follow the rules of tiny world physics</vt:lpstr>
      <vt:lpstr>Instead of bits (1, 0)  They have qubits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6:  Quantum Computing</dc:title>
  <dc:creator>Moiloa, P. (Pelonomi)</dc:creator>
  <cp:lastModifiedBy>Moiloa, P. (Pelonomi)</cp:lastModifiedBy>
  <cp:revision>1</cp:revision>
  <dcterms:created xsi:type="dcterms:W3CDTF">2019-08-23T16:54:22Z</dcterms:created>
  <dcterms:modified xsi:type="dcterms:W3CDTF">2019-08-24T06:59:16Z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b3ff2d6-7c2c-441b-97b8-52c111077da7_Enabled">
    <vt:lpwstr>True</vt:lpwstr>
  </property>
  <property fmtid="{D5CDD505-2E9C-101B-9397-08002B2CF9AE}" pid="3" name="MSIP_Label_fb3ff2d6-7c2c-441b-97b8-52c111077da7_SiteId">
    <vt:lpwstr>0b1d23d8-10d1-4093-8cb7-fd0bb32f81e1</vt:lpwstr>
  </property>
  <property fmtid="{D5CDD505-2E9C-101B-9397-08002B2CF9AE}" pid="4" name="MSIP_Label_fb3ff2d6-7c2c-441b-97b8-52c111077da7_Owner">
    <vt:lpwstr>PelonomiM@nedbank.co.za</vt:lpwstr>
  </property>
  <property fmtid="{D5CDD505-2E9C-101B-9397-08002B2CF9AE}" pid="5" name="MSIP_Label_fb3ff2d6-7c2c-441b-97b8-52c111077da7_SetDate">
    <vt:lpwstr>2019-08-23T16:59:42.6436204Z</vt:lpwstr>
  </property>
  <property fmtid="{D5CDD505-2E9C-101B-9397-08002B2CF9AE}" pid="6" name="MSIP_Label_fb3ff2d6-7c2c-441b-97b8-52c111077da7_Name">
    <vt:lpwstr>NGL Internal Use Only</vt:lpwstr>
  </property>
  <property fmtid="{D5CDD505-2E9C-101B-9397-08002B2CF9AE}" pid="7" name="MSIP_Label_fb3ff2d6-7c2c-441b-97b8-52c111077da7_Application">
    <vt:lpwstr>Microsoft Azure Information Protection</vt:lpwstr>
  </property>
  <property fmtid="{D5CDD505-2E9C-101B-9397-08002B2CF9AE}" pid="8" name="MSIP_Label_fb3ff2d6-7c2c-441b-97b8-52c111077da7_ActionId">
    <vt:lpwstr>b83f6c7c-cfc1-49fe-91cd-25669913f04d</vt:lpwstr>
  </property>
  <property fmtid="{D5CDD505-2E9C-101B-9397-08002B2CF9AE}" pid="9" name="MSIP_Label_fb3ff2d6-7c2c-441b-97b8-52c111077da7_Extended_MSFT_Method">
    <vt:lpwstr>Automatic</vt:lpwstr>
  </property>
  <property fmtid="{D5CDD505-2E9C-101B-9397-08002B2CF9AE}" pid="10" name="Sensitivity">
    <vt:lpwstr>NGL Internal Use Only</vt:lpwstr>
  </property>
</Properties>
</file>